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ODE 5 – Boundary Value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372601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Shooting Method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670" y="1950369"/>
            <a:ext cx="6430720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46390" y="5838354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80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Shooting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65798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Find the solution to the BVP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=1;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use our IVP methods, we need to convert this into a system of first-order ODEs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To solve this in </a:t>
                </a:r>
                <a:r>
                  <a:rPr lang="en-US" dirty="0" err="1"/>
                  <a:t>Matlab</a:t>
                </a:r>
                <a:r>
                  <a:rPr lang="en-US" dirty="0"/>
                  <a:t>, we define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400050" lvl="1" indent="0">
                  <a:buNone/>
                </a:pPr>
                <a:r>
                  <a:rPr lang="en-US" sz="1700" dirty="0"/>
                  <a:t>function z=F(s)</a:t>
                </a:r>
              </a:p>
              <a:p>
                <a:pPr marL="400050" lvl="1" indent="0">
                  <a:buNone/>
                </a:pPr>
                <a:r>
                  <a:rPr lang="en-US" sz="1700" dirty="0"/>
                  <a:t>   a=0; b=1; </a:t>
                </a:r>
                <a:r>
                  <a:rPr lang="en-US" sz="1700" dirty="0" err="1"/>
                  <a:t>yb</a:t>
                </a:r>
                <a:r>
                  <a:rPr lang="en-US" sz="1700" dirty="0"/>
                  <a:t>=3;</a:t>
                </a:r>
              </a:p>
              <a:p>
                <a:pPr marL="400050" lvl="1" indent="0">
                  <a:buNone/>
                </a:pPr>
                <a:r>
                  <a:rPr lang="en-US" sz="1700" dirty="0"/>
                  <a:t>   </a:t>
                </a:r>
                <a:r>
                  <a:rPr lang="en-US" sz="1700" dirty="0" err="1"/>
                  <a:t>ydot</a:t>
                </a:r>
                <a:r>
                  <a:rPr lang="en-US" sz="1700" dirty="0"/>
                  <a:t> = @(t,y) [y(2);4*y(1)];</a:t>
                </a:r>
              </a:p>
              <a:p>
                <a:pPr marL="400050" lvl="1" indent="0">
                  <a:buNone/>
                </a:pPr>
                <a:r>
                  <a:rPr lang="en-US" sz="1700" dirty="0"/>
                  <a:t>   [</a:t>
                </a:r>
                <a:r>
                  <a:rPr lang="en-US" sz="1700" dirty="0" err="1"/>
                  <a:t>t,y</a:t>
                </a:r>
                <a:r>
                  <a:rPr lang="en-US" sz="1700" dirty="0"/>
                  <a:t>] = ode45(</a:t>
                </a:r>
                <a:r>
                  <a:rPr lang="en-US" sz="1700" dirty="0" err="1"/>
                  <a:t>ydot</a:t>
                </a:r>
                <a:r>
                  <a:rPr lang="en-US" sz="1700" dirty="0"/>
                  <a:t>,[</a:t>
                </a:r>
                <a:r>
                  <a:rPr lang="en-US" sz="1700" dirty="0" err="1"/>
                  <a:t>a,b</a:t>
                </a:r>
                <a:r>
                  <a:rPr lang="en-US" sz="1700" dirty="0"/>
                  <a:t>],[1,s]);</a:t>
                </a:r>
              </a:p>
              <a:p>
                <a:pPr marL="400050" lvl="1" indent="0">
                  <a:buNone/>
                </a:pPr>
                <a:r>
                  <a:rPr lang="en-US" sz="1700" dirty="0"/>
                  <a:t>   z = y(end,1)-</a:t>
                </a:r>
                <a:r>
                  <a:rPr lang="en-US" sz="1700" dirty="0" err="1"/>
                  <a:t>yb</a:t>
                </a:r>
                <a:r>
                  <a:rPr lang="en-US" sz="1700" dirty="0"/>
                  <a:t>; </a:t>
                </a:r>
              </a:p>
              <a:p>
                <a:pPr marL="400050" lvl="1" indent="0">
                  <a:buNone/>
                </a:pPr>
                <a:r>
                  <a:rPr lang="en-US" dirty="0"/>
                  <a:t>end</a:t>
                </a:r>
              </a:p>
              <a:p>
                <a:pPr marL="285750"/>
                <a:r>
                  <a:rPr lang="en-US" dirty="0"/>
                  <a:t>This uses </a:t>
                </a:r>
                <a:r>
                  <a:rPr lang="en-US" dirty="0" err="1"/>
                  <a:t>Matlab’s</a:t>
                </a:r>
                <a:r>
                  <a:rPr lang="en-US" dirty="0"/>
                  <a:t> ode45 to solve the system above.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657983"/>
              </a:xfrm>
              <a:blipFill>
                <a:blip r:embed="rId2"/>
                <a:stretch>
                  <a:fillRect l="-272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4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Shooting Method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to find values that bracket the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this example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−1.05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plug these into the </a:t>
                </a:r>
                <a:r>
                  <a:rPr lang="en-US" dirty="0" err="1"/>
                  <a:t>Matlab</a:t>
                </a:r>
                <a:r>
                  <a:rPr lang="en-US" dirty="0"/>
                  <a:t> equation solver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sstar</a:t>
                </a:r>
                <a:r>
                  <a:rPr lang="en-US" dirty="0"/>
                  <a:t>=</a:t>
                </a:r>
                <a:r>
                  <a:rPr lang="en-US" dirty="0" err="1"/>
                  <a:t>fzero</a:t>
                </a:r>
                <a:r>
                  <a:rPr lang="en-US" dirty="0"/>
                  <a:t>(@F,[-1,0])</a:t>
                </a:r>
              </a:p>
              <a:p>
                <a:r>
                  <a:rPr lang="en-US" dirty="0"/>
                  <a:t>The @F is the function handle for F which </a:t>
                </a:r>
                <a:r>
                  <a:rPr lang="en-US" dirty="0" err="1"/>
                  <a:t>Matlab</a:t>
                </a:r>
                <a:r>
                  <a:rPr lang="en-US" dirty="0"/>
                  <a:t> needs to solve this.</a:t>
                </a:r>
              </a:p>
              <a:p>
                <a:r>
                  <a:rPr lang="en-US" dirty="0" err="1"/>
                  <a:t>Matlab</a:t>
                </a:r>
                <a:r>
                  <a:rPr lang="en-US" dirty="0"/>
                  <a:t>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≈−0.4203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an excellent example of a situation where evaluating the function can be VERY costly for the root solving methods we discussed earlier in the semester.</a:t>
                </a:r>
              </a:p>
              <a:p>
                <a:r>
                  <a:rPr lang="en-US" dirty="0"/>
                  <a:t>At every iteration, we need to solve an entire ODE!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38" y="4259179"/>
            <a:ext cx="2483130" cy="2441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35453" y="6393060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914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approach we can take is to approximate the ODE using the Finite Difference Equations from previous lectures.</a:t>
                </a:r>
              </a:p>
              <a:p>
                <a:r>
                  <a:rPr lang="en-US" dirty="0"/>
                  <a:t>We’ll need,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acc>
                        <m:accPr>
                          <m:chr m:val="⃛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′′′′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substituting our approximations, we form a system of equations which we can solve to find an approximation of our desired solution.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02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Methods Graphically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057" y="2052638"/>
            <a:ext cx="8101661" cy="4195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5639" y="5986698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422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solution to the BVP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substitute the approximation of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and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rearrange and get,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Let’s approximate the solution on 3 points, thus the step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86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gives us the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 is where we plug in our boundary conditions,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So, we have 3 unknowns and 3 equations. </a:t>
                </a:r>
              </a:p>
              <a:p>
                <a:r>
                  <a:rPr lang="en-US" dirty="0"/>
                  <a:t>Let’s plug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and find the matrix form of this.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6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matrix form, we get a tri-diagonal system,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solve this using any of the methods we previously studied.</a:t>
                </a:r>
              </a:p>
              <a:p>
                <a:r>
                  <a:rPr lang="en-US" dirty="0"/>
                  <a:t>If we use Gaussian Elimination, we get approximate values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=1.0249,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=1.3061,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=1.9138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Let’s compare, to the true solution,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892976"/>
            <a:ext cx="3036971" cy="1683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80621" y="6294180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049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28170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we wanted more accuracy, we can simply add additional intervals.</a:t>
                </a:r>
              </a:p>
              <a:p>
                <a:r>
                  <a:rPr lang="en-US" dirty="0"/>
                  <a:t>For this example, the general form looks like,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281708"/>
              </a:xfrm>
              <a:blipFill>
                <a:blip r:embed="rId2"/>
                <a:stretch>
                  <a:fillRect l="-272" t="-712" b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40" y="3028538"/>
            <a:ext cx="7952884" cy="2506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4657" y="5227312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221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Method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take any BVP and substitute in an approximation of the derivative.</a:t>
            </a:r>
          </a:p>
          <a:p>
            <a:r>
              <a:rPr lang="en-US" dirty="0"/>
              <a:t>We then discretize the region and solve the system of equations that results.</a:t>
            </a:r>
          </a:p>
          <a:p>
            <a:r>
              <a:rPr lang="en-US" dirty="0"/>
              <a:t>We can use Gaussian Elimination to solve for approximate values of the solution function.</a:t>
            </a:r>
          </a:p>
          <a:p>
            <a:r>
              <a:rPr lang="en-US" dirty="0"/>
              <a:t>We can also use one of the iterative methods instead.</a:t>
            </a:r>
          </a:p>
          <a:p>
            <a:pPr lvl="1"/>
            <a:r>
              <a:rPr lang="en-US" dirty="0"/>
              <a:t>If we have a large region or need values at many points, we may have a large system to solve.</a:t>
            </a:r>
          </a:p>
          <a:p>
            <a:pPr lvl="1"/>
            <a:r>
              <a:rPr lang="en-US" dirty="0"/>
              <a:t>The iterative methods can offer good performance in these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9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IVP vs. BVP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of the methods for solving ODEs we’ve looked at so far were for Initial Value Problems.</a:t>
            </a:r>
          </a:p>
          <a:p>
            <a:r>
              <a:rPr lang="en-US" dirty="0"/>
              <a:t>IVPs are common in science, engineering, etc.</a:t>
            </a:r>
          </a:p>
          <a:p>
            <a:r>
              <a:rPr lang="en-US" dirty="0"/>
              <a:t>We often know an initial value of some parameter of interest as well as an ODE describing how it changes.</a:t>
            </a:r>
          </a:p>
          <a:p>
            <a:r>
              <a:rPr lang="en-US" dirty="0"/>
              <a:t>However, there is another type of ODE we haven’t looked at yet, Boundary Value Problems.</a:t>
            </a:r>
          </a:p>
          <a:p>
            <a:r>
              <a:rPr lang="en-US" dirty="0"/>
              <a:t>These problems have known values at two or more points.</a:t>
            </a:r>
          </a:p>
          <a:p>
            <a:r>
              <a:rPr lang="en-US" dirty="0"/>
              <a:t>Specifically, these values are known at the endpoints of the solution interval.</a:t>
            </a:r>
          </a:p>
          <a:p>
            <a:pPr lvl="1"/>
            <a:r>
              <a:rPr lang="en-US" dirty="0"/>
              <a:t>The boundary of the interval of interest.</a:t>
            </a:r>
          </a:p>
          <a:p>
            <a:r>
              <a:rPr lang="en-US" dirty="0"/>
              <a:t>The ODEs describing these problems must be of at least second order.</a:t>
            </a:r>
          </a:p>
        </p:txBody>
      </p:sp>
    </p:spTree>
    <p:extLst>
      <p:ext uri="{BB962C8B-B14F-4D97-AF65-F5344CB8AC3E}">
        <p14:creationId xmlns:p14="http://schemas.microsoft.com/office/powerpoint/2010/main" val="412789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BVP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a linear ODE, we will also get a linear system of equations to solve.</a:t>
            </a:r>
          </a:p>
          <a:p>
            <a:r>
              <a:rPr lang="en-US" dirty="0"/>
              <a:t>If instead we have a non-linear ODE, we will end up with a non-linear system of equations we need a solution for. </a:t>
            </a:r>
          </a:p>
          <a:p>
            <a:r>
              <a:rPr lang="en-US" dirty="0"/>
              <a:t>We can use the Multivariate Newton’s Method to solve such a system.</a:t>
            </a:r>
          </a:p>
          <a:p>
            <a:pPr lvl="1"/>
            <a:r>
              <a:rPr lang="en-US" dirty="0"/>
              <a:t>I may have briefly mentioned this previously, but I won’t go into the details.</a:t>
            </a:r>
          </a:p>
          <a:p>
            <a:pPr lvl="1"/>
            <a:r>
              <a:rPr lang="en-US" dirty="0"/>
              <a:t>Essentially, we convert the system into finding the minimum of a multivariable function.</a:t>
            </a:r>
          </a:p>
        </p:txBody>
      </p:sp>
    </p:spTree>
    <p:extLst>
      <p:ext uri="{BB962C8B-B14F-4D97-AF65-F5344CB8AC3E}">
        <p14:creationId xmlns:p14="http://schemas.microsoft.com/office/powerpoint/2010/main" val="2054026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approach we can take is to guess the form of the solution using a candidate solution,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then evaluate this function 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gives 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equations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solve this system to get values for the coefficients which approximate our solution.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94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 Basis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need a way to choose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candidate solution,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a set of basis functions.</a:t>
                </a:r>
              </a:p>
              <a:p>
                <a:r>
                  <a:rPr lang="en-US" dirty="0"/>
                  <a:t>It’s not recommended that you use polynomials as your basis functions.</a:t>
                </a:r>
              </a:p>
              <a:p>
                <a:pPr lvl="1"/>
                <a:r>
                  <a:rPr lang="en-US" dirty="0"/>
                  <a:t>They are susceptible to the </a:t>
                </a:r>
                <a:r>
                  <a:rPr lang="en-US" dirty="0" err="1"/>
                  <a:t>Runge</a:t>
                </a:r>
                <a:r>
                  <a:rPr lang="en-US" dirty="0"/>
                  <a:t> Phenomena.</a:t>
                </a:r>
              </a:p>
              <a:p>
                <a:pPr lvl="1"/>
                <a:r>
                  <a:rPr lang="en-US" dirty="0"/>
                  <a:t>We can overcome this slightly if we use the </a:t>
                </a:r>
                <a:r>
                  <a:rPr lang="en-US" dirty="0" err="1"/>
                  <a:t>Chebyshev</a:t>
                </a:r>
                <a:r>
                  <a:rPr lang="en-US" dirty="0"/>
                  <a:t> nodes as our evaluation points.</a:t>
                </a:r>
              </a:p>
              <a:p>
                <a:r>
                  <a:rPr lang="en-US" dirty="0"/>
                  <a:t>In </a:t>
                </a:r>
                <a:r>
                  <a:rPr lang="en-US" i="1" dirty="0"/>
                  <a:t>Sauer</a:t>
                </a:r>
                <a:r>
                  <a:rPr lang="en-US" dirty="0"/>
                  <a:t>, he has an example using monomials as the basis functions.</a:t>
                </a:r>
              </a:p>
              <a:p>
                <a:pPr lvl="1"/>
                <a:r>
                  <a:rPr lang="en-US" dirty="0"/>
                  <a:t>This has the advantage of having easily calculable derivatives.</a:t>
                </a:r>
              </a:p>
              <a:p>
                <a:pPr lvl="1"/>
                <a:r>
                  <a:rPr lang="en-US" dirty="0"/>
                  <a:t>However, the non-orthogonality of monomials makes the coefficient matrix ill-conditioned.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10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Collocation Basis Functions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be better to use an orthogonal set of basis functions.</a:t>
            </a:r>
          </a:p>
          <a:p>
            <a:r>
              <a:rPr lang="en-US" dirty="0"/>
              <a:t>One option is to use trigonometric functions as the basis functions.</a:t>
            </a:r>
          </a:p>
          <a:p>
            <a:r>
              <a:rPr lang="en-US" dirty="0"/>
              <a:t>These lead to Fourier Analysis and spectral methods which we won’t discuss in this class.</a:t>
            </a:r>
          </a:p>
          <a:p>
            <a:r>
              <a:rPr lang="en-US" dirty="0"/>
              <a:t>They are however very popular for solving BVP as well as PDEs.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2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finite element method is a very popular approach for solving BVP and PDEs.</a:t>
                </a:r>
              </a:p>
              <a:p>
                <a:r>
                  <a:rPr lang="en-US" dirty="0"/>
                  <a:t>I won’t get too much into the nitty gritty but I will lay out the broad strokes.</a:t>
                </a:r>
              </a:p>
              <a:p>
                <a:r>
                  <a:rPr lang="en-US" dirty="0"/>
                  <a:t>The main idea is to use a collection of very simple functions as the basis functions.</a:t>
                </a:r>
              </a:p>
              <a:p>
                <a:r>
                  <a:rPr lang="en-US" dirty="0"/>
                  <a:t>These functions are only non-zero for a small sub-region.</a:t>
                </a:r>
              </a:p>
              <a:p>
                <a:r>
                  <a:rPr lang="en-US" dirty="0"/>
                  <a:t>Additionally, instead of exactly fitting the ODE at </a:t>
                </a:r>
              </a:p>
              <a:p>
                <a:pPr marL="0" indent="0">
                  <a:buNone/>
                </a:pPr>
                <a:r>
                  <a:rPr lang="en-US" dirty="0"/>
                  <a:t>	the various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we minimize the error of the </a:t>
                </a:r>
              </a:p>
              <a:p>
                <a:pPr marL="0" indent="0">
                  <a:buNone/>
                </a:pPr>
                <a:r>
                  <a:rPr lang="en-US" dirty="0"/>
                  <a:t>	solution.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019" y="4614111"/>
            <a:ext cx="3617667" cy="2114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39790" y="6417991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491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BVP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common example of a BVP is the scenario where you have a metal bar where you fix the temperature at either end of the bar.</a:t>
            </a:r>
          </a:p>
          <a:p>
            <a:r>
              <a:rPr lang="en-US" dirty="0"/>
              <a:t>Boundary value problems also arise frequently in E&amp;M.</a:t>
            </a:r>
          </a:p>
          <a:p>
            <a:pPr lvl="1"/>
            <a:r>
              <a:rPr lang="en-US" dirty="0"/>
              <a:t>Finding the electric potential or the magnetic potential in a region of space.</a:t>
            </a:r>
          </a:p>
          <a:p>
            <a:r>
              <a:rPr lang="en-US" dirty="0"/>
              <a:t>They also come up frequently when studying waves of all types.</a:t>
            </a:r>
          </a:p>
          <a:p>
            <a:pPr lvl="1"/>
            <a:r>
              <a:rPr lang="en-US" dirty="0"/>
              <a:t>This includes optical waves, vibrational waves, quantum mechanical waves, etc.</a:t>
            </a:r>
          </a:p>
          <a:p>
            <a:r>
              <a:rPr lang="en-US" dirty="0"/>
              <a:t>A lot of the applications of BVP are actually for Partial Differential Equations. </a:t>
            </a:r>
          </a:p>
          <a:p>
            <a:r>
              <a:rPr lang="en-US" dirty="0"/>
              <a:t>In these cases, the boundary isn’t just two points, but rather a curve surrounding a closed region.</a:t>
            </a:r>
          </a:p>
        </p:txBody>
      </p:sp>
    </p:spTree>
    <p:extLst>
      <p:ext uri="{BB962C8B-B14F-4D97-AF65-F5344CB8AC3E}">
        <p14:creationId xmlns:p14="http://schemas.microsoft.com/office/powerpoint/2010/main" val="232232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and </a:t>
            </a:r>
            <a:r>
              <a:rPr lang="en-US" dirty="0" err="1"/>
              <a:t>Nuemann</a:t>
            </a:r>
            <a:r>
              <a:rPr lang="en-US" dirty="0"/>
              <a:t> boundary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example where you have a metal bar with fixed temperatures, the distribution of Temperature in the bar is governed by an ODE.</a:t>
            </a:r>
          </a:p>
          <a:p>
            <a:r>
              <a:rPr lang="en-US" dirty="0"/>
              <a:t>This is an example of a </a:t>
            </a:r>
            <a:r>
              <a:rPr lang="en-US" dirty="0" err="1"/>
              <a:t>Dirichlet</a:t>
            </a:r>
            <a:r>
              <a:rPr lang="en-US" dirty="0"/>
              <a:t> boundary condition since we know the value of the function at the boundary.</a:t>
            </a:r>
          </a:p>
          <a:p>
            <a:pPr lvl="1"/>
            <a:r>
              <a:rPr lang="en-US" dirty="0"/>
              <a:t>This is also sometimes called a first-type boundary.</a:t>
            </a:r>
          </a:p>
          <a:p>
            <a:r>
              <a:rPr lang="en-US" dirty="0"/>
              <a:t>Imagine if we instead placed a heater at either end of the bar that supplied energy at a fixed rate.</a:t>
            </a:r>
          </a:p>
          <a:p>
            <a:r>
              <a:rPr lang="en-US" dirty="0"/>
              <a:t>In this example, we know the rate of change of the temperature at either end.</a:t>
            </a:r>
          </a:p>
          <a:p>
            <a:pPr lvl="1"/>
            <a:r>
              <a:rPr lang="en-US" dirty="0"/>
              <a:t>That is, we know the value of the derivative.</a:t>
            </a:r>
          </a:p>
          <a:p>
            <a:r>
              <a:rPr lang="en-US" dirty="0"/>
              <a:t>This is an example of a </a:t>
            </a:r>
            <a:r>
              <a:rPr lang="en-US" dirty="0" err="1"/>
              <a:t>Nuemann</a:t>
            </a:r>
            <a:r>
              <a:rPr lang="en-US" dirty="0"/>
              <a:t> boundary condition. </a:t>
            </a:r>
          </a:p>
          <a:p>
            <a:pPr lvl="1"/>
            <a:r>
              <a:rPr lang="en-US" dirty="0"/>
              <a:t>This is also sometimes called a second-type boundary.</a:t>
            </a:r>
          </a:p>
        </p:txBody>
      </p:sp>
    </p:spTree>
    <p:extLst>
      <p:ext uri="{BB962C8B-B14F-4D97-AF65-F5344CB8AC3E}">
        <p14:creationId xmlns:p14="http://schemas.microsoft.com/office/powerpoint/2010/main" val="322962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Solution to a BVP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apply the previous methods we’ve studied to these sorts of problems?</a:t>
            </a:r>
          </a:p>
          <a:p>
            <a:r>
              <a:rPr lang="en-US" dirty="0"/>
              <a:t>In a way, we actually can!</a:t>
            </a:r>
          </a:p>
          <a:p>
            <a:r>
              <a:rPr lang="en-US" dirty="0"/>
              <a:t>It’s sort of a cheat though…</a:t>
            </a:r>
          </a:p>
          <a:p>
            <a:r>
              <a:rPr lang="en-US" dirty="0"/>
              <a:t>If we know how to solve one sort of problem, and you come across new similar problem, you should see if you can apply the old method to the new one.</a:t>
            </a:r>
          </a:p>
          <a:p>
            <a:r>
              <a:rPr lang="en-US" dirty="0"/>
              <a:t>In this case, can we convert the BVP into an IVP?</a:t>
            </a:r>
          </a:p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4072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we have a BVP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have a second order ODE which requires two conditions to yield a unique solution.</a:t>
                </a:r>
              </a:p>
              <a:p>
                <a:r>
                  <a:rPr lang="en-US" dirty="0"/>
                  <a:t>We have those!</a:t>
                </a:r>
              </a:p>
              <a:p>
                <a:pPr lvl="1"/>
                <a:r>
                  <a:rPr lang="en-US" dirty="0"/>
                  <a:t>But they’re on the boundary…</a:t>
                </a:r>
              </a:p>
              <a:p>
                <a:r>
                  <a:rPr lang="en-US" dirty="0"/>
                  <a:t>Let’s make an analogy to our physical intuition.</a:t>
                </a:r>
              </a:p>
              <a:p>
                <a:r>
                  <a:rPr lang="en-US" dirty="0"/>
                  <a:t>Consider a projectile fired into the air and we know its initial and final position.</a:t>
                </a:r>
              </a:p>
              <a:p>
                <a:pPr lvl="1"/>
                <a:r>
                  <a:rPr lang="en-US" dirty="0"/>
                  <a:t>I’ll draw this on the board for us.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954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78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F786-B0E9-0B73-3488-A9F4AC46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046C-1F42-8E23-0CAE-26B6B969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3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 convert our BVP into an IVP!</a:t>
                </a:r>
              </a:p>
              <a:p>
                <a:r>
                  <a:rPr lang="en-US" dirty="0"/>
                  <a:t>We do this by taking the known initial value and guessing the derivative of the function at the initial value.</a:t>
                </a:r>
              </a:p>
              <a:p>
                <a:r>
                  <a:rPr lang="en-US" dirty="0"/>
                  <a:t>That is, we use,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than use an IVP ODE solver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we know the value this should be, we can find the error in our guess.</a:t>
                </a:r>
              </a:p>
              <a:p>
                <a:r>
                  <a:rPr lang="en-US" dirty="0"/>
                  <a:t>What next?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832" y="2275124"/>
            <a:ext cx="3112168" cy="2307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81611" y="4651193"/>
            <a:ext cx="910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96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Shooting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solve a BVP we convert it into an IVP,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make an initial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and use one of the previous ODE solvers to forward integrate to find an approximate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then define a function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is the approximated value from the IVP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is the boundary condition.</a:t>
                </a:r>
              </a:p>
              <a:p>
                <a:r>
                  <a:rPr lang="en-US" dirty="0"/>
                  <a:t>We then use one of the equation solving methods we studied in the first section of this course to find the zero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393</TotalTime>
  <Words>2356</Words>
  <Application>Microsoft Office PowerPoint</Application>
  <PresentationFormat>Widescreen</PresentationFormat>
  <Paragraphs>185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Century Gothic</vt:lpstr>
      <vt:lpstr>Wingdings 3</vt:lpstr>
      <vt:lpstr>Ion</vt:lpstr>
      <vt:lpstr>ODE 5 – Boundary Value Problems</vt:lpstr>
      <vt:lpstr>IVP vs. BVP </vt:lpstr>
      <vt:lpstr>Examples of BVP</vt:lpstr>
      <vt:lpstr>Dirichlet and Nuemann boundary conditions</vt:lpstr>
      <vt:lpstr>Finding the Solution to a BVP</vt:lpstr>
      <vt:lpstr>A Simple Example</vt:lpstr>
      <vt:lpstr>PowerPoint Presentation</vt:lpstr>
      <vt:lpstr>A Simple Example cont</vt:lpstr>
      <vt:lpstr>Shooting Method</vt:lpstr>
      <vt:lpstr>Shooting Method Example</vt:lpstr>
      <vt:lpstr>Another Shooting Method Example</vt:lpstr>
      <vt:lpstr>Another Shooting Method Example cont</vt:lpstr>
      <vt:lpstr>Finite Difference Methods</vt:lpstr>
      <vt:lpstr>Finite Difference Methods Graphically </vt:lpstr>
      <vt:lpstr>Finite Difference Method Example</vt:lpstr>
      <vt:lpstr>Finite Difference Method Example cont</vt:lpstr>
      <vt:lpstr>Finite Difference Method Example cont</vt:lpstr>
      <vt:lpstr>Finite Difference Method Example cont</vt:lpstr>
      <vt:lpstr>Finite Difference Method in General</vt:lpstr>
      <vt:lpstr>Non-linear BVP</vt:lpstr>
      <vt:lpstr>Collocation </vt:lpstr>
      <vt:lpstr>Collocation Basis Functions</vt:lpstr>
      <vt:lpstr>Collocation Basis Functions cont</vt:lpstr>
      <vt:lpstr>Finite Element Method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ODE 5: Boundary Value Problems</dc:title>
  <dc:creator>Christopher John Moakler</dc:creator>
  <cp:lastModifiedBy>Christopher John Moakler</cp:lastModifiedBy>
  <cp:revision>25</cp:revision>
  <dcterms:created xsi:type="dcterms:W3CDTF">2022-04-28T01:04:42Z</dcterms:created>
  <dcterms:modified xsi:type="dcterms:W3CDTF">2022-11-15T08:31:18Z</dcterms:modified>
</cp:coreProperties>
</file>